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7" r:id="rId2"/>
    <p:sldId id="258" r:id="rId3"/>
    <p:sldId id="259" r:id="rId4"/>
    <p:sldId id="270" r:id="rId5"/>
    <p:sldId id="261" r:id="rId6"/>
    <p:sldId id="263" r:id="rId7"/>
    <p:sldId id="262" r:id="rId8"/>
    <p:sldId id="264" r:id="rId9"/>
    <p:sldId id="265" r:id="rId10"/>
    <p:sldId id="266" r:id="rId11"/>
    <p:sldId id="267" r:id="rId12"/>
    <p:sldId id="268" r:id="rId13"/>
    <p:sldId id="269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-92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55984B-8ACC-5D4C-883A-6A0B2EBD37E9}" type="datetimeFigureOut">
              <a:rPr lang="en-US" smtClean="0"/>
              <a:t>4/8/16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2E1E35-5740-CB4F-B4C4-99EC81135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65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51A0D-ECE4-4441-A698-90C62563C1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31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51A0D-ECE4-4441-A698-90C62563C1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31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2E1E35-5740-CB4F-B4C4-99EC81135C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628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2506" y="1507253"/>
            <a:ext cx="8276784" cy="164835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2506" y="3245404"/>
            <a:ext cx="8276784" cy="89152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287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69E4E31-9729-4F49-B473-6CA878EC8C87}" type="datetime1">
              <a:rPr lang="en-US">
                <a:solidFill>
                  <a:prstClr val="black"/>
                </a:solidFill>
                <a:latin typeface="Calibri"/>
              </a:rPr>
              <a:pPr/>
              <a:t>4/8/16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366323A-1E26-BB4C-8DB6-AFE17AEB39A4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467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FE268E-030E-564F-A469-1B086D4E66BA}" type="datetime1">
              <a:rPr lang="en-US">
                <a:solidFill>
                  <a:prstClr val="black"/>
                </a:solidFill>
                <a:latin typeface="Calibri"/>
              </a:rPr>
              <a:pPr/>
              <a:t>4/8/16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366323A-1E26-BB4C-8DB6-AFE17AEB39A4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6710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2BE32A0-7733-1D45-AAE4-F7C6F6EAD97B}" type="datetime1">
              <a:rPr lang="en-US">
                <a:solidFill>
                  <a:prstClr val="black"/>
                </a:solidFill>
                <a:latin typeface="Calibri"/>
              </a:rPr>
              <a:pPr/>
              <a:t>4/8/16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366323A-1E26-BB4C-8DB6-AFE17AEB39A4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0361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C40F8E2-A457-2444-8812-ED873089B5C4}" type="datetime1">
              <a:rPr lang="en-US">
                <a:solidFill>
                  <a:prstClr val="black"/>
                </a:solidFill>
                <a:latin typeface="Calibri"/>
              </a:rPr>
              <a:pPr/>
              <a:t>4/8/16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366323A-1E26-BB4C-8DB6-AFE17AEB39A4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3270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ABE8DC6-39C2-AF4D-A468-D1BA9751DF54}" type="datetime1">
              <a:rPr lang="en-US">
                <a:solidFill>
                  <a:prstClr val="black"/>
                </a:solidFill>
                <a:latin typeface="Calibri"/>
              </a:rPr>
              <a:pPr/>
              <a:t>4/8/16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366323A-1E26-BB4C-8DB6-AFE17AEB39A4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1935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C6F2936-80E5-984C-9175-E8A3E29DA4F1}" type="datetime1">
              <a:rPr lang="en-US">
                <a:solidFill>
                  <a:prstClr val="black"/>
                </a:solidFill>
                <a:latin typeface="Calibri"/>
              </a:rPr>
              <a:pPr/>
              <a:t>4/8/16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366323A-1E26-BB4C-8DB6-AFE17AEB39A4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1958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CE3A90-F1D4-924F-AA50-9B202CC59949}" type="datetime1">
              <a:rPr lang="en-US">
                <a:solidFill>
                  <a:prstClr val="black"/>
                </a:solidFill>
                <a:latin typeface="Calibri"/>
              </a:rPr>
              <a:pPr/>
              <a:t>4/8/16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366323A-1E26-BB4C-8DB6-AFE17AEB39A4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1857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00F1893-E0BA-6C49-9B66-6D9986C79892}" type="datetime1">
              <a:rPr lang="en-US">
                <a:solidFill>
                  <a:prstClr val="black"/>
                </a:solidFill>
                <a:latin typeface="Calibri"/>
              </a:rPr>
              <a:pPr/>
              <a:t>4/8/16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366323A-1E26-BB4C-8DB6-AFE17AEB39A4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8823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06A0F5-D5EB-F54C-BA66-5A5381911382}" type="datetime1">
              <a:rPr lang="en-US">
                <a:solidFill>
                  <a:prstClr val="black"/>
                </a:solidFill>
                <a:latin typeface="Calibri"/>
              </a:rPr>
              <a:pPr/>
              <a:t>4/8/16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366323A-1E26-BB4C-8DB6-AFE17AEB39A4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0757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B34F44-E61E-3542-9A33-B410C8470F64}" type="datetime1">
              <a:rPr lang="en-US">
                <a:solidFill>
                  <a:prstClr val="black"/>
                </a:solidFill>
                <a:latin typeface="Calibri"/>
              </a:rPr>
              <a:pPr/>
              <a:t>4/8/16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366323A-1E26-BB4C-8DB6-AFE17AEB39A4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699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726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16234A"/>
          </a:solidFill>
          <a:latin typeface="Helvetica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1">
              <a:lumMod val="50000"/>
            </a:schemeClr>
          </a:solidFill>
          <a:latin typeface="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bg1">
              <a:lumMod val="50000"/>
            </a:schemeClr>
          </a:solidFill>
          <a:latin typeface="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1">
              <a:lumMod val="50000"/>
            </a:schemeClr>
          </a:solidFill>
          <a:latin typeface="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bg1">
              <a:lumMod val="50000"/>
            </a:schemeClr>
          </a:solidFill>
          <a:latin typeface="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3200" kern="1200">
          <a:solidFill>
            <a:schemeClr val="bg1">
              <a:lumMod val="50000"/>
            </a:schemeClr>
          </a:solidFill>
          <a:latin typeface="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4" Type="http://schemas.openxmlformats.org/officeDocument/2006/relationships/video" Target="../media/media3.mp4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Predator-Prey Model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Connor Hann, </a:t>
            </a:r>
            <a:r>
              <a:rPr lang="en-US" dirty="0" err="1">
                <a:solidFill>
                  <a:schemeClr val="tx1"/>
                </a:solidFill>
              </a:rPr>
              <a:t>Xiaomeng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Jia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Peifan</a:t>
            </a:r>
            <a:r>
              <a:rPr lang="en-US" dirty="0">
                <a:solidFill>
                  <a:schemeClr val="tx1"/>
                </a:solidFill>
              </a:rPr>
              <a:t> Liu, and </a:t>
            </a:r>
            <a:r>
              <a:rPr lang="en-US" dirty="0" err="1">
                <a:solidFill>
                  <a:schemeClr val="tx1"/>
                </a:solidFill>
              </a:rPr>
              <a:t>Xinyu</a:t>
            </a:r>
            <a:r>
              <a:rPr lang="en-US" dirty="0">
                <a:solidFill>
                  <a:schemeClr val="tx1"/>
                </a:solidFill>
              </a:rPr>
              <a:t> Wu</a:t>
            </a:r>
            <a:r>
              <a:rPr lang="en-US" baseline="30000" dirty="0">
                <a:solidFill>
                  <a:schemeClr val="tx1"/>
                </a:solidFill>
              </a:rPr>
              <a:t>1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baseline="30000" dirty="0" smtClean="0">
                <a:solidFill>
                  <a:schemeClr val="tx1"/>
                </a:solidFill>
                <a:latin typeface="Arial"/>
                <a:cs typeface="Arial"/>
              </a:rPr>
              <a:t>1 </a:t>
            </a:r>
            <a:r>
              <a:rPr lang="en-US" dirty="0" smtClean="0">
                <a:solidFill>
                  <a:schemeClr val="tx1"/>
                </a:solidFill>
                <a:latin typeface="Arial"/>
                <a:cs typeface="Arial"/>
              </a:rPr>
              <a:t>Physics 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Department, Duke University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937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/>
              <a:t>Extinction Happens.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142207"/>
            <a:ext cx="8138160" cy="5008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Two kind of extinction can happen!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6323A-1E26-BB4C-8DB6-AFE17AEB39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54" y="1862579"/>
            <a:ext cx="4154487" cy="38428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641" y="1904012"/>
            <a:ext cx="4419600" cy="380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73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/>
              <a:t>Animation for extinction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6323A-1E26-BB4C-8DB6-AFE17AEB39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" name="BothExtinct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332" y="1417638"/>
            <a:ext cx="4653068" cy="4119562"/>
          </a:xfrm>
          <a:prstGeom prst="rect">
            <a:avLst/>
          </a:prstGeom>
        </p:spPr>
      </p:pic>
      <p:pic>
        <p:nvPicPr>
          <p:cNvPr id="6" name="SahrkExtinction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38320" y="1417638"/>
            <a:ext cx="4734560" cy="411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2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/>
              <a:t>Conclusion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290320"/>
            <a:ext cx="8321040" cy="48358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game shows same characteristic with the predator-prey model.</a:t>
            </a:r>
          </a:p>
          <a:p>
            <a:pPr marL="0" indent="0">
              <a:buNone/>
            </a:pPr>
            <a:endParaRPr lang="en-US" sz="1000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5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same parameter, different result can be obtained(stochastic).</a:t>
            </a:r>
          </a:p>
          <a:p>
            <a:pPr marL="0" indent="0">
              <a:buNone/>
            </a:pPr>
            <a:endParaRPr lang="en-US" sz="1000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5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Changing parameters can change the result significantly.</a:t>
            </a:r>
          </a:p>
          <a:p>
            <a:pPr marL="0" indent="0">
              <a:buNone/>
            </a:pPr>
            <a:endParaRPr lang="en-US" sz="1000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5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Changing initial condition to some extent do not change the level of the overall result.</a:t>
            </a:r>
          </a:p>
          <a:p>
            <a:pPr marL="0" indent="0">
              <a:buNone/>
            </a:pPr>
            <a:endParaRPr lang="en-US" sz="1100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5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Extinction can happen so the parameters need to be tuned carefully.</a:t>
            </a:r>
            <a:endParaRPr lang="en-US" sz="25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6323A-1E26-BB4C-8DB6-AFE17AEB39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7846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77581"/>
            <a:ext cx="8229600" cy="11430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Thank You!</a:t>
            </a:r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6323A-1E26-BB4C-8DB6-AFE17AEB39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325" y="3517900"/>
            <a:ext cx="265747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318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161" y="130015"/>
            <a:ext cx="8229600" cy="822642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/>
                </a:solidFill>
              </a:rPr>
              <a:t>Predator-Prey Models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686799" y="6492875"/>
            <a:ext cx="1231157" cy="365125"/>
          </a:xfrm>
        </p:spPr>
        <p:txBody>
          <a:bodyPr/>
          <a:lstStyle/>
          <a:p>
            <a:fld id="{7366323A-1E26-BB4C-8DB6-AFE17AEB39A4}" type="slidenum">
              <a:rPr lang="en-US" smtClean="0">
                <a:solidFill>
                  <a:srgbClr val="FFFFFF"/>
                </a:solidFill>
              </a:rPr>
              <a:t>2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" name="Picture 7" descr="LV_predic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062" y="3803409"/>
            <a:ext cx="4866220" cy="2614158"/>
          </a:xfrm>
          <a:prstGeom prst="rect">
            <a:avLst/>
          </a:prstGeom>
        </p:spPr>
      </p:pic>
      <p:pic>
        <p:nvPicPr>
          <p:cNvPr id="9" name="Picture 8" descr="LV_data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4042"/>
          <a:stretch/>
        </p:blipFill>
        <p:spPr>
          <a:xfrm>
            <a:off x="4065061" y="1147461"/>
            <a:ext cx="5078939" cy="2542433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66161" y="1147461"/>
            <a:ext cx="3898900" cy="2417465"/>
            <a:chOff x="166162" y="1436741"/>
            <a:chExt cx="3898900" cy="2417465"/>
          </a:xfrm>
        </p:grpSpPr>
        <p:sp>
          <p:nvSpPr>
            <p:cNvPr id="3" name="TextBox 2"/>
            <p:cNvSpPr txBox="1"/>
            <p:nvPr/>
          </p:nvSpPr>
          <p:spPr>
            <a:xfrm>
              <a:off x="627323" y="1436741"/>
              <a:ext cx="28999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/>
                <a:t>Lotkka-Voltera</a:t>
              </a:r>
              <a:r>
                <a:rPr lang="en-US" sz="2400" dirty="0" smtClean="0"/>
                <a:t> Model</a:t>
              </a:r>
              <a:endParaRPr lang="en-US" sz="2400" dirty="0"/>
            </a:p>
          </p:txBody>
        </p:sp>
        <p:pic>
          <p:nvPicPr>
            <p:cNvPr id="10" name="Picture 9" descr="Screen Shot 2016-04-07 at 10.36.35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162" y="1898406"/>
              <a:ext cx="3898900" cy="195580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66163" y="4746952"/>
            <a:ext cx="3898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Simple models can have strong predictive power!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116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86800" y="6492875"/>
            <a:ext cx="2133600" cy="365125"/>
          </a:xfrm>
        </p:spPr>
        <p:txBody>
          <a:bodyPr/>
          <a:lstStyle/>
          <a:p>
            <a:fld id="{7366323A-1E26-BB4C-8DB6-AFE17AEB39A4}" type="slidenum">
              <a:rPr lang="en-US" smtClean="0">
                <a:solidFill>
                  <a:schemeClr val="bg1"/>
                </a:solidFill>
                <a:latin typeface="Calibri"/>
              </a:rPr>
              <a:pPr/>
              <a:t>3</a:t>
            </a:fld>
            <a:endParaRPr lang="en-US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66161" y="130015"/>
            <a:ext cx="8229600" cy="8226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16234A"/>
                </a:solidFill>
                <a:latin typeface="Helvetica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solidFill>
                  <a:schemeClr val="tx1"/>
                </a:solidFill>
              </a:rPr>
              <a:t>Our Model: Fish and Sharks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591" y="785169"/>
            <a:ext cx="680186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Program parameters:</a:t>
            </a:r>
          </a:p>
          <a:p>
            <a:endParaRPr lang="en-US" sz="2400" dirty="0" smtClean="0"/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Initial number of fish	 	</a:t>
            </a:r>
            <a:r>
              <a:rPr lang="en-US" sz="2400" dirty="0" smtClean="0">
                <a:latin typeface="Courier"/>
                <a:cs typeface="Courier"/>
              </a:rPr>
              <a:t>n0_fish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Initial number of sharks	</a:t>
            </a:r>
            <a:r>
              <a:rPr lang="en-US" sz="2400" dirty="0" smtClean="0">
                <a:latin typeface="Courier"/>
                <a:cs typeface="Courier"/>
              </a:rPr>
              <a:t>n0_sharks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Time for fish to breed	 	</a:t>
            </a:r>
            <a:r>
              <a:rPr lang="en-US" sz="2400" dirty="0" err="1" smtClean="0">
                <a:latin typeface="Courier"/>
                <a:cs typeface="Courier"/>
              </a:rPr>
              <a:t>breed_age_fish</a:t>
            </a:r>
            <a:endParaRPr lang="en-US" sz="2400" dirty="0" smtClean="0">
              <a:latin typeface="Courier"/>
              <a:cs typeface="Courier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Time for sharks to breed	</a:t>
            </a:r>
            <a:r>
              <a:rPr lang="en-US" sz="2400" dirty="0" err="1" smtClean="0">
                <a:latin typeface="Courier"/>
                <a:cs typeface="Courier"/>
              </a:rPr>
              <a:t>breed_age_sharks</a:t>
            </a:r>
            <a:endParaRPr lang="en-US" sz="2400" dirty="0">
              <a:latin typeface="Courier"/>
              <a:cs typeface="Courier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Time for sharks to starve	</a:t>
            </a:r>
            <a:r>
              <a:rPr lang="en-US" sz="2400" dirty="0" err="1" smtClean="0">
                <a:latin typeface="Courier"/>
                <a:cs typeface="Courier"/>
              </a:rPr>
              <a:t>starve_time</a:t>
            </a:r>
            <a:endParaRPr lang="en-US" sz="2400" dirty="0" smtClean="0">
              <a:latin typeface="Courier"/>
              <a:cs typeface="Courier"/>
            </a:endParaRPr>
          </a:p>
          <a:p>
            <a:pPr marL="342900" indent="-342900">
              <a:buFont typeface="Arial"/>
              <a:buChar char="•"/>
            </a:pP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13765" y="3841724"/>
            <a:ext cx="4717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Two-dimensional periodic N x N grid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1" y="4303389"/>
            <a:ext cx="2744694" cy="2301856"/>
          </a:xfrm>
          <a:prstGeom prst="rect">
            <a:avLst/>
          </a:prstGeom>
        </p:spPr>
      </p:pic>
      <p:pic>
        <p:nvPicPr>
          <p:cNvPr id="10" name="Picture 9" descr="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298" y="3476599"/>
            <a:ext cx="4021702" cy="301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81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160" y="1193640"/>
            <a:ext cx="3580339" cy="822642"/>
          </a:xfrm>
        </p:spPr>
        <p:txBody>
          <a:bodyPr>
            <a:normAutofit/>
          </a:bodyPr>
          <a:lstStyle/>
          <a:p>
            <a:pPr algn="l"/>
            <a:r>
              <a:rPr lang="en-US" sz="3000" u="sng" dirty="0" smtClean="0">
                <a:solidFill>
                  <a:schemeClr val="tx1"/>
                </a:solidFill>
              </a:rPr>
              <a:t>Fish Movement</a:t>
            </a:r>
            <a:endParaRPr lang="en-US" sz="3000" u="sng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686799" y="6492875"/>
            <a:ext cx="1231157" cy="365125"/>
          </a:xfrm>
        </p:spPr>
        <p:txBody>
          <a:bodyPr/>
          <a:lstStyle/>
          <a:p>
            <a:fld id="{7366323A-1E26-BB4C-8DB6-AFE17AEB39A4}" type="slidenum">
              <a:rPr lang="en-US" smtClean="0">
                <a:solidFill>
                  <a:srgbClr val="FFFFFF"/>
                </a:solidFill>
              </a:rPr>
              <a:t>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6160" y="1775328"/>
            <a:ext cx="358033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Move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Age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Breed?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114800" y="1193640"/>
            <a:ext cx="4405839" cy="2236648"/>
            <a:chOff x="166161" y="2012094"/>
            <a:chExt cx="4405839" cy="2236648"/>
          </a:xfrm>
        </p:grpSpPr>
        <p:sp>
          <p:nvSpPr>
            <p:cNvPr id="11" name="Title 1"/>
            <p:cNvSpPr txBox="1">
              <a:spLocks/>
            </p:cNvSpPr>
            <p:nvPr/>
          </p:nvSpPr>
          <p:spPr>
            <a:xfrm>
              <a:off x="166161" y="2012094"/>
              <a:ext cx="3948639" cy="82264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rgbClr val="16234A"/>
                  </a:solidFill>
                  <a:latin typeface="Helvetica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000" u="sng" dirty="0" smtClean="0">
                  <a:solidFill>
                    <a:schemeClr val="tx1"/>
                  </a:solidFill>
                </a:rPr>
                <a:t>Shark Movement</a:t>
              </a:r>
              <a:endParaRPr lang="en-US" sz="3000" u="sng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18561" y="2679082"/>
              <a:ext cx="425343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+mj-lt"/>
                <a:buAutoNum type="arabicPeriod"/>
              </a:pPr>
              <a:r>
                <a:rPr lang="en-US" sz="2400" dirty="0" smtClean="0"/>
                <a:t>Move (fish v. no fish)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en-US" sz="2400" dirty="0" smtClean="0"/>
                <a:t>Age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en-US" sz="2400" dirty="0" smtClean="0"/>
                <a:t>Breed?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en-US" sz="2400" dirty="0" smtClean="0"/>
                <a:t>Starve?</a:t>
              </a:r>
            </a:p>
          </p:txBody>
        </p:sp>
      </p:grpSp>
      <p:sp>
        <p:nvSpPr>
          <p:cNvPr id="15" name="Title 1"/>
          <p:cNvSpPr txBox="1">
            <a:spLocks/>
          </p:cNvSpPr>
          <p:nvPr/>
        </p:nvSpPr>
        <p:spPr>
          <a:xfrm>
            <a:off x="166161" y="3762114"/>
            <a:ext cx="8229600" cy="8226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16234A"/>
                </a:solidFill>
                <a:latin typeface="Helvetica"/>
                <a:ea typeface="+mj-ea"/>
                <a:cs typeface="+mj-cs"/>
              </a:defRPr>
            </a:lvl1pPr>
          </a:lstStyle>
          <a:p>
            <a:pPr algn="l"/>
            <a:r>
              <a:rPr lang="en-US" sz="3000" u="sng" dirty="0" smtClean="0">
                <a:solidFill>
                  <a:schemeClr val="tx1"/>
                </a:solidFill>
              </a:rPr>
              <a:t>Program Structure</a:t>
            </a:r>
            <a:endParaRPr lang="en-US" sz="3000" u="sng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6160" y="4584756"/>
            <a:ext cx="8739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Five N x N arrays: </a:t>
            </a:r>
          </a:p>
          <a:p>
            <a:r>
              <a:rPr lang="en-US" sz="2400" dirty="0" smtClean="0">
                <a:latin typeface="Courier"/>
                <a:cs typeface="Courier"/>
              </a:rPr>
              <a:t>Fish, Sharks, </a:t>
            </a:r>
            <a:r>
              <a:rPr lang="en-US" sz="2400" dirty="0" err="1" smtClean="0">
                <a:latin typeface="Courier"/>
                <a:cs typeface="Courier"/>
              </a:rPr>
              <a:t>Fishmove</a:t>
            </a:r>
            <a:r>
              <a:rPr lang="en-US" sz="2400" dirty="0" smtClean="0">
                <a:latin typeface="Courier"/>
                <a:cs typeface="Courier"/>
              </a:rPr>
              <a:t>, </a:t>
            </a:r>
            <a:r>
              <a:rPr lang="en-US" sz="2400" dirty="0" err="1" smtClean="0">
                <a:latin typeface="Courier"/>
                <a:cs typeface="Courier"/>
              </a:rPr>
              <a:t>Sharkmove</a:t>
            </a:r>
            <a:r>
              <a:rPr lang="en-US" sz="2400" dirty="0" smtClean="0">
                <a:latin typeface="Courier"/>
                <a:cs typeface="Courier"/>
              </a:rPr>
              <a:t>, </a:t>
            </a:r>
            <a:r>
              <a:rPr lang="en-US" sz="2400" dirty="0" err="1" smtClean="0">
                <a:latin typeface="Courier"/>
                <a:cs typeface="Courier"/>
              </a:rPr>
              <a:t>Sharkstarve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66160" y="216057"/>
            <a:ext cx="3580339" cy="8226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16234A"/>
                </a:solidFill>
                <a:latin typeface="Helvetica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solidFill>
                  <a:schemeClr val="tx1"/>
                </a:solidFill>
              </a:rPr>
              <a:t>Implementation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036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7472"/>
            <a:ext cx="8229600" cy="841566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/>
              <a:t>Animation</a:t>
            </a:r>
            <a:endParaRPr lang="en-US" sz="3600" dirty="0"/>
          </a:p>
        </p:txBody>
      </p:sp>
      <p:pic>
        <p:nvPicPr>
          <p:cNvPr id="5" name="pop(size100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1113" y="1189038"/>
            <a:ext cx="6583362" cy="49371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6323A-1E26-BB4C-8DB6-AFE17AEB39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6575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/>
              <a:t>Periodic</a:t>
            </a:r>
            <a:endParaRPr lang="en-US" sz="3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9616" y="1170432"/>
            <a:ext cx="6684263" cy="478051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6323A-1E26-BB4C-8DB6-AFE17AEB39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0892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/>
              <a:t>Stochastic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904" y="1261872"/>
            <a:ext cx="8311896" cy="48642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 Result is different for each run.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6323A-1E26-BB4C-8DB6-AFE17AEB39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36" y="1781789"/>
            <a:ext cx="8104328" cy="457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71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60" y="5128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/>
              <a:t>Parameter Sensitive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960" y="920446"/>
            <a:ext cx="8229600" cy="48297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Breeding age significantly influence oscillation period and amplitude.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6323A-1E26-BB4C-8DB6-AFE17AEB39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" y="1666240"/>
            <a:ext cx="8318576" cy="469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07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/>
              <a:t>Initial condition insensitive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Goes to certain level after sufficient long time.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6323A-1E26-BB4C-8DB6-AFE17AEB39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" y="2194560"/>
            <a:ext cx="8321040" cy="393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86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4x3_duke_ppt_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225</Words>
  <Application>Microsoft Macintosh PowerPoint</Application>
  <PresentationFormat>On-screen Show (4:3)</PresentationFormat>
  <Paragraphs>65</Paragraphs>
  <Slides>13</Slides>
  <Notes>3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4x3_duke_ppt_3</vt:lpstr>
      <vt:lpstr>Predator-Prey Model</vt:lpstr>
      <vt:lpstr>Predator-Prey Models</vt:lpstr>
      <vt:lpstr>PowerPoint Presentation</vt:lpstr>
      <vt:lpstr>Fish Movement</vt:lpstr>
      <vt:lpstr>Animation</vt:lpstr>
      <vt:lpstr>Periodic</vt:lpstr>
      <vt:lpstr>Stochastic</vt:lpstr>
      <vt:lpstr>Parameter Sensitive</vt:lpstr>
      <vt:lpstr>Initial condition insensitive</vt:lpstr>
      <vt:lpstr>Extinction Happens.</vt:lpstr>
      <vt:lpstr>Animation for extinction</vt:lpstr>
      <vt:lpstr>Conclusion</vt:lpstr>
      <vt:lpstr>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Predator-Prey Model</dc:title>
  <dc:creator>Connor Hann</dc:creator>
  <cp:lastModifiedBy>Connor Hann</cp:lastModifiedBy>
  <cp:revision>12</cp:revision>
  <dcterms:created xsi:type="dcterms:W3CDTF">2016-04-08T02:31:08Z</dcterms:created>
  <dcterms:modified xsi:type="dcterms:W3CDTF">2016-04-08T06:26:10Z</dcterms:modified>
</cp:coreProperties>
</file>